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 Bold"/>
      <p:regular r:id="rId15"/>
    </p:embeddedFont>
    <p:embeddedFont>
      <p:font typeface="Barlow Bold"/>
      <p:regular r:id="rId16"/>
    </p:embeddedFont>
    <p:embeddedFont>
      <p:font typeface="Barlow Bold"/>
      <p:regular r:id="rId17"/>
    </p:embeddedFont>
    <p:embeddedFont>
      <p:font typeface="Barlow Bold"/>
      <p:regular r:id="rId18"/>
    </p:embeddedFont>
    <p:embeddedFont>
      <p:font typeface="Barlow Bold"/>
      <p:regular r:id="rId19"/>
    </p:embeddedFont>
    <p:embeddedFont>
      <p:font typeface="Barlow Bold"/>
      <p:regular r:id="rId20"/>
    </p:embeddedFont>
    <p:embeddedFont>
      <p:font typeface="Barlow Bold"/>
      <p:regular r:id="rId21"/>
    </p:embeddedFont>
    <p:embeddedFont>
      <p:font typeface="Barlow Bold"/>
      <p:regular r:id="rId22"/>
    </p:embeddedFont>
    <p:embeddedFont>
      <p:font typeface="Barlow Bold"/>
      <p:regular r:id="rId23"/>
    </p:embeddedFont>
    <p:embeddedFont>
      <p:font typeface="Barlow Bold"/>
      <p:regular r:id="rId24"/>
    </p:embeddedFont>
    <p:embeddedFont>
      <p:font typeface="Barlow Bold"/>
      <p:regular r:id="rId25"/>
    </p:embeddedFont>
    <p:embeddedFont>
      <p:font typeface="Barlow Bold"/>
      <p:regular r:id="rId26"/>
    </p:embeddedFont>
    <p:embeddedFont>
      <p:font typeface="Barlow Bold"/>
      <p:regular r:id="rId27"/>
    </p:embeddedFont>
    <p:embeddedFont>
      <p:font typeface="Barlow Bold"/>
      <p:regular r:id="rId28"/>
    </p:embeddedFont>
    <p:embeddedFont>
      <p:font typeface="Barlow Bold"/>
      <p:regular r:id="rId29"/>
    </p:embeddedFont>
    <p:embeddedFont>
      <p:font typeface="Barlow Bold"/>
      <p:regular r:id="rId30"/>
    </p:embeddedFont>
    <p:embeddedFont>
      <p:font typeface="Barlow Bold"/>
      <p:regular r:id="rId31"/>
    </p:embeddedFont>
    <p:embeddedFont>
      <p:font typeface="Barlow Bold"/>
      <p:regular r:id="rId32"/>
    </p:embeddedFont>
    <p:embeddedFont>
      <p:font typeface="Montserrat"/>
      <p:regular r:id="rId33"/>
    </p:embeddedFont>
    <p:embeddedFont>
      <p:font typeface="Montserrat"/>
      <p:regular r:id="rId34"/>
    </p:embeddedFont>
    <p:embeddedFont>
      <p:font typeface="Montserrat"/>
      <p:regular r:id="rId35"/>
    </p:embeddedFont>
    <p:embeddedFont>
      <p:font typeface="Montserrat"/>
      <p:regular r:id="rId36"/>
    </p:embeddedFont>
    <p:embeddedFont>
      <p:font typeface="Montserrat"/>
      <p:regular r:id="rId37"/>
    </p:embeddedFont>
    <p:embeddedFont>
      <p:font typeface="Montserrat"/>
      <p:regular r:id="rId3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font" Target="fonts/font13.fntdata"/><Relationship Id="rId28" Type="http://schemas.openxmlformats.org/officeDocument/2006/relationships/font" Target="fonts/font14.fntdata"/><Relationship Id="rId29" Type="http://schemas.openxmlformats.org/officeDocument/2006/relationships/font" Target="fonts/font15.fntdata"/><Relationship Id="rId30" Type="http://schemas.openxmlformats.org/officeDocument/2006/relationships/font" Target="fonts/font16.fntdata"/><Relationship Id="rId31" Type="http://schemas.openxmlformats.org/officeDocument/2006/relationships/font" Target="fonts/font17.fntdata"/><Relationship Id="rId32" Type="http://schemas.openxmlformats.org/officeDocument/2006/relationships/font" Target="fonts/font18.fntdata"/><Relationship Id="rId33" Type="http://schemas.openxmlformats.org/officeDocument/2006/relationships/font" Target="fonts/font19.fntdata"/><Relationship Id="rId34" Type="http://schemas.openxmlformats.org/officeDocument/2006/relationships/font" Target="fonts/font20.fntdata"/><Relationship Id="rId35" Type="http://schemas.openxmlformats.org/officeDocument/2006/relationships/font" Target="fonts/font21.fntdata"/><Relationship Id="rId36" Type="http://schemas.openxmlformats.org/officeDocument/2006/relationships/font" Target="fonts/font22.fntdata"/><Relationship Id="rId37" Type="http://schemas.openxmlformats.org/officeDocument/2006/relationships/font" Target="fonts/font23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826" y="872252"/>
            <a:ext cx="7657148" cy="3856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E.A.R.T.H. - Empowering Communities for a Sustainable Future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229826" y="5047536"/>
            <a:ext cx="7657148" cy="169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E.A.R.T.H. is a revolutionary community-driven platform that harnesses the power of AI and gamification to inspire environmental action and drive meaningful change. By fostering collaboration and empowering citizens, we're building a more sustainable future, one community at a time.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9826" y="7001470"/>
            <a:ext cx="339804" cy="339804"/>
          </a:xfrm>
          <a:prstGeom prst="roundRect">
            <a:avLst>
              <a:gd name="adj" fmla="val 269069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446" y="7009090"/>
            <a:ext cx="324564" cy="3245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75834" y="6985516"/>
            <a:ext cx="2428637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Arun John M S</a:t>
            </a:r>
            <a:endParaRPr lang="en-US" sz="2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68479"/>
            <a:ext cx="129023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Connecting Communities to Address Local Needs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409831"/>
            <a:ext cx="3898821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Community Map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468654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 easily pinpoint environmental issues and share updates on our interactive map, creating a real-time visualization of sustainability challenges.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409831"/>
            <a:ext cx="3898821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Collaborative Problem-Solving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46865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Citizens, government agencies, and organizations work together to identify solutions and coordinate efforts for maximum impact.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409831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Data-Driven Insights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062651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AI-powered analysis identifies trends and highlights areas in need of attention, guiding smart decision-making.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9442" y="530900"/>
            <a:ext cx="6534150" cy="491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Harnessing the Power of Gamification</a:t>
            </a:r>
            <a:endParaRPr lang="en-US" sz="3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442" y="1246465"/>
            <a:ext cx="373499" cy="3734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09442" y="1769388"/>
            <a:ext cx="196631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Earn Badges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009442" y="2104906"/>
            <a:ext cx="8097917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 earn badges and points for completing eco-challenges, fostering a sense of friendly competition and community engagement.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442" y="3031331"/>
            <a:ext cx="373499" cy="3734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9442" y="3554254"/>
            <a:ext cx="225813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Community Leaderboards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6009442" y="3889772"/>
            <a:ext cx="8097917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your progress and see how your community stacks up against others, inspiring everyone to do their part.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42" y="4816197"/>
            <a:ext cx="373499" cy="3734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09442" y="5339120"/>
            <a:ext cx="196631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Unlock Rewards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6009442" y="5674638"/>
            <a:ext cx="809791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Redeem your points for exclusive rewards and perks, further incentivizing sustainable behaviors.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442" y="6361986"/>
            <a:ext cx="373499" cy="3734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9442" y="6884908"/>
            <a:ext cx="196631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Participation Matters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6009442" y="7220426"/>
            <a:ext cx="8097917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Every contribution, no matter how small, makes a difference and is recognized within the E.A.R.T.H. community.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589" y="588764"/>
            <a:ext cx="7647623" cy="1406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AI-Powered Environmental Insights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34589" y="2556272"/>
            <a:ext cx="481012" cy="481013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15326" y="2627948"/>
            <a:ext cx="11953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29318" y="2556272"/>
            <a:ext cx="3326368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Image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29318" y="3036094"/>
            <a:ext cx="6952893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advanced AI, Gemini, can automatically identify environmental problems from user-uploaded photos, providing valuable data.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4589" y="4516517"/>
            <a:ext cx="481012" cy="481013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380559" y="4588193"/>
            <a:ext cx="189071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929318" y="4516517"/>
            <a:ext cx="2812971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Trend Identification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929318" y="4996339"/>
            <a:ext cx="6952893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Gemini analyzes community data to uncover trends and patterns, highlighting areas in need of greater attention.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4589" y="6134695"/>
            <a:ext cx="481012" cy="481013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83893" y="6206371"/>
            <a:ext cx="182285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29318" y="6134695"/>
            <a:ext cx="2856190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Interventions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29318" y="6614517"/>
            <a:ext cx="6952893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AI-driven insights, government agencies and organizations can take informed, data-driven action to address sustainability challenges.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443" y="679252"/>
            <a:ext cx="7691914" cy="1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Disaster Response and Preparedness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443" y="2355056"/>
            <a:ext cx="1037272" cy="18759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0826" y="2562463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Alerts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60826" y="3028117"/>
            <a:ext cx="6343531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 immediate notifications about environmental emergencies and natural disasters, allowing for swift response.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3" y="4231005"/>
            <a:ext cx="1037272" cy="16596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0826" y="4438412"/>
            <a:ext cx="316265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Coordinated Relief Efforts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60826" y="4904065"/>
            <a:ext cx="634353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E.A.R.T.H.'s tools to organize and streamline relief efforts, ensuring resources reach those in need quickly.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43" y="5890617"/>
            <a:ext cx="1037272" cy="16596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0826" y="6098024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Proactive Planning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60826" y="6563678"/>
            <a:ext cx="634353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data to identify vulnerable areas and develop targeted disaster preparedness strategies for communities.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396" y="755809"/>
            <a:ext cx="7761208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Empowering Collaboration and Transparency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91396" y="2351842"/>
            <a:ext cx="7761208" cy="1786295"/>
          </a:xfrm>
          <a:prstGeom prst="roundRect">
            <a:avLst>
              <a:gd name="adj" fmla="val 9955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8260" dist="2413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88921" y="2549366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Open Data Access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8921" y="2992636"/>
            <a:ext cx="7366159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E.A.R.T.H. will open-source select data to promote transparency and enable government agencies and organizations to conduct their own research and surveys.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1396" y="4335661"/>
            <a:ext cx="7761208" cy="1470303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8260" dist="2413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88921" y="4533186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88921" y="4976455"/>
            <a:ext cx="736615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will seamlessly integrate with government APIs, allowing for the exchange of valuable environmental data and insights.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1396" y="6003488"/>
            <a:ext cx="7761208" cy="1470303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8260" dist="2413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88921" y="6201013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Shared Responsibility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88921" y="6644283"/>
            <a:ext cx="736615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fostering collaboration and shared ownership, we can collectively tackle environmental challenges and drive sustainable change.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473" y="878205"/>
            <a:ext cx="7142798" cy="69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Join the E.A.R.T.H. Movement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042035" y="1887379"/>
            <a:ext cx="22860" cy="5464016"/>
          </a:xfrm>
          <a:prstGeom prst="roundRect">
            <a:avLst>
              <a:gd name="adj" fmla="val 829664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67658" y="2350056"/>
            <a:ext cx="737473" cy="22860"/>
          </a:xfrm>
          <a:prstGeom prst="roundRect">
            <a:avLst>
              <a:gd name="adj" fmla="val 829664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816412" y="2124432"/>
            <a:ext cx="474107" cy="47410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94529" y="2195036"/>
            <a:ext cx="11787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212419" y="2098000"/>
            <a:ext cx="2772728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Ignite Change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212419" y="2570917"/>
            <a:ext cx="6194108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 a catalyst for environmental action in your community by joining the E.A.R.T.H. platform.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7658" y="4129207"/>
            <a:ext cx="737473" cy="22860"/>
          </a:xfrm>
          <a:prstGeom prst="roundRect">
            <a:avLst>
              <a:gd name="adj" fmla="val 829664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816412" y="3903583"/>
            <a:ext cx="474107" cy="47410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60239" y="3974187"/>
            <a:ext cx="18633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212419" y="3877151"/>
            <a:ext cx="2772728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Grow the Network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212419" y="4350068"/>
            <a:ext cx="6194108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Invite your friends, neighbors, and local organizations to get involved and contribute to our shared mission.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7658" y="5908358"/>
            <a:ext cx="737473" cy="22860"/>
          </a:xfrm>
          <a:prstGeom prst="roundRect">
            <a:avLst>
              <a:gd name="adj" fmla="val 829664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16412" y="5682734"/>
            <a:ext cx="474107" cy="47410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63573" y="5753338"/>
            <a:ext cx="17966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212419" y="5656302"/>
            <a:ext cx="2772728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Achieve Sustainability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212419" y="6129218"/>
            <a:ext cx="6194108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Together, we can create a more sustainable future by empowering communities to take meaningful steps towards environmental stewardship.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26532"/>
            <a:ext cx="6575346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Time to Act is Now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008942"/>
            <a:ext cx="7415927" cy="5394008"/>
          </a:xfrm>
          <a:prstGeom prst="roundRect">
            <a:avLst>
              <a:gd name="adj" fmla="val 411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024182"/>
            <a:ext cx="7384613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2179915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 Communities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2179915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AI &amp; Gamification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2179915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 Sustainable Change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3520797"/>
            <a:ext cx="7384613" cy="38669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3676531"/>
            <a:ext cx="1963817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E.A.R.T.H. enables citizens to take an active role in addressing local environmental issues.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3676531"/>
            <a:ext cx="1960007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seamlessly integrates advanced AI and gamification to inspire and incentivize participation.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3676531"/>
            <a:ext cx="1963817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Through collaboration and data-driven insights, we can collectively create a greener, more resilient future.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2024-10-04T05:42:54Z</dcterms:created>
  <dcterms:modified xsi:type="dcterms:W3CDTF">2024-10-04T05:42:54Z</dcterms:modified>
</cp:coreProperties>
</file>